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3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855060" y="5907503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8" y="0"/>
                </a:moveTo>
                <a:lnTo>
                  <a:pt x="0" y="1738316"/>
                </a:lnTo>
                <a:lnTo>
                  <a:pt x="1738248" y="3476624"/>
                </a:lnTo>
                <a:lnTo>
                  <a:pt x="2433002" y="2781898"/>
                </a:lnTo>
                <a:lnTo>
                  <a:pt x="2433002" y="694729"/>
                </a:lnTo>
                <a:lnTo>
                  <a:pt x="1738248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1900001" y="6899997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70" y="0"/>
                </a:moveTo>
                <a:lnTo>
                  <a:pt x="0" y="2886075"/>
                </a:lnTo>
                <a:lnTo>
                  <a:pt x="501149" y="3387000"/>
                </a:lnTo>
                <a:lnTo>
                  <a:pt x="5271449" y="3387000"/>
                </a:lnTo>
                <a:lnTo>
                  <a:pt x="5772149" y="2886075"/>
                </a:lnTo>
                <a:lnTo>
                  <a:pt x="288737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09654" y="0"/>
            <a:ext cx="6478346" cy="74075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37861" y="985863"/>
            <a:ext cx="10697210" cy="25377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3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89984" y="4475035"/>
            <a:ext cx="10095865" cy="3248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73551" y="1696504"/>
            <a:ext cx="9447530" cy="5461635"/>
          </a:xfrm>
          <a:prstGeom prst="rect">
            <a:avLst/>
          </a:prstGeom>
        </p:spPr>
        <p:txBody>
          <a:bodyPr wrap="square" lIns="0" tIns="220345" rIns="0" bIns="0" rtlCol="0" vert="horz">
            <a:spAutoFit/>
          </a:bodyPr>
          <a:lstStyle/>
          <a:p>
            <a:pPr marL="12700" marR="5080">
              <a:lnSpc>
                <a:spcPct val="83700"/>
              </a:lnSpc>
              <a:spcBef>
                <a:spcPts val="1735"/>
              </a:spcBef>
            </a:pPr>
            <a:r>
              <a:rPr dirty="0" sz="8200" spc="-175" b="1">
                <a:solidFill>
                  <a:srgbClr val="FFFFFF"/>
                </a:solidFill>
                <a:latin typeface="Verdana"/>
                <a:cs typeface="Verdana"/>
              </a:rPr>
              <a:t>Enhancing</a:t>
            </a:r>
            <a:r>
              <a:rPr dirty="0" sz="8200" spc="-49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200" spc="-275" b="1">
                <a:solidFill>
                  <a:srgbClr val="FFFFFF"/>
                </a:solidFill>
                <a:latin typeface="Verdana"/>
                <a:cs typeface="Verdana"/>
              </a:rPr>
              <a:t>Cyber </a:t>
            </a:r>
            <a:r>
              <a:rPr dirty="0" sz="8200" spc="-390" b="1">
                <a:solidFill>
                  <a:srgbClr val="FFFFFF"/>
                </a:solidFill>
                <a:latin typeface="Verdana"/>
                <a:cs typeface="Verdana"/>
              </a:rPr>
              <a:t>Resilience: </a:t>
            </a:r>
            <a:r>
              <a:rPr dirty="0" sz="8200" spc="-229" b="1">
                <a:solidFill>
                  <a:srgbClr val="FFFFFF"/>
                </a:solidFill>
                <a:latin typeface="Verdana"/>
                <a:cs typeface="Verdana"/>
              </a:rPr>
              <a:t>Recognizing</a:t>
            </a:r>
            <a:r>
              <a:rPr dirty="0" sz="8200" spc="-42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200" spc="-25" b="1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8200" spc="-285" b="1">
                <a:solidFill>
                  <a:srgbClr val="FFFFFF"/>
                </a:solidFill>
                <a:latin typeface="Verdana"/>
                <a:cs typeface="Verdana"/>
              </a:rPr>
              <a:t>Preventing </a:t>
            </a:r>
            <a:r>
              <a:rPr dirty="0" sz="8200" spc="-220" b="1">
                <a:solidFill>
                  <a:srgbClr val="FFFFFF"/>
                </a:solidFill>
                <a:latin typeface="Verdana"/>
                <a:cs typeface="Verdana"/>
              </a:rPr>
              <a:t>Phishing</a:t>
            </a:r>
            <a:r>
              <a:rPr dirty="0" sz="8200" spc="-45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200" spc="-275" b="1">
                <a:solidFill>
                  <a:srgbClr val="FFFFFF"/>
                </a:solidFill>
                <a:latin typeface="Verdana"/>
                <a:cs typeface="Verdana"/>
              </a:rPr>
              <a:t>Attacks</a:t>
            </a:r>
            <a:endParaRPr sz="8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75" y="0"/>
                </a:moveTo>
                <a:lnTo>
                  <a:pt x="19842" y="0"/>
                </a:lnTo>
                <a:lnTo>
                  <a:pt x="0" y="19842"/>
                </a:lnTo>
                <a:lnTo>
                  <a:pt x="0" y="1841647"/>
                </a:lnTo>
                <a:lnTo>
                  <a:pt x="827410" y="2669057"/>
                </a:lnTo>
                <a:lnTo>
                  <a:pt x="2565717" y="930744"/>
                </a:lnTo>
                <a:lnTo>
                  <a:pt x="1634975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989096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1" y="0"/>
                  </a:moveTo>
                  <a:lnTo>
                    <a:pt x="0" y="3224214"/>
                  </a:lnTo>
                  <a:lnTo>
                    <a:pt x="698120" y="3922064"/>
                  </a:lnTo>
                  <a:lnTo>
                    <a:pt x="5750844" y="3922064"/>
                  </a:lnTo>
                  <a:lnTo>
                    <a:pt x="6448424" y="3224214"/>
                  </a:lnTo>
                  <a:lnTo>
                    <a:pt x="322546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2994927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9"/>
                  </a:lnTo>
                  <a:lnTo>
                    <a:pt x="0" y="5622931"/>
                  </a:lnTo>
                  <a:lnTo>
                    <a:pt x="825817" y="6448428"/>
                  </a:lnTo>
                  <a:lnTo>
                    <a:pt x="4050029" y="3225469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46" y="0"/>
              <a:ext cx="6372223" cy="604954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51" y="1143787"/>
            <a:ext cx="6722109" cy="1303655"/>
          </a:xfrm>
          <a:prstGeom prst="rect"/>
        </p:spPr>
        <p:txBody>
          <a:bodyPr wrap="square" lIns="0" tIns="128270" rIns="0" bIns="0" rtlCol="0" vert="horz">
            <a:spAutoFit/>
          </a:bodyPr>
          <a:lstStyle/>
          <a:p>
            <a:pPr marL="12700" marR="5080">
              <a:lnSpc>
                <a:spcPts val="4580"/>
              </a:lnSpc>
              <a:spcBef>
                <a:spcPts val="1010"/>
              </a:spcBef>
            </a:pPr>
            <a:r>
              <a:rPr dirty="0" sz="4550" spc="-150"/>
              <a:t>Introduction</a:t>
            </a:r>
            <a:r>
              <a:rPr dirty="0" sz="4550" spc="-240"/>
              <a:t> </a:t>
            </a:r>
            <a:r>
              <a:rPr dirty="0" sz="4550" spc="-50"/>
              <a:t>to</a:t>
            </a:r>
            <a:r>
              <a:rPr dirty="0" sz="4550" spc="-254"/>
              <a:t> </a:t>
            </a:r>
            <a:r>
              <a:rPr dirty="0" sz="4550" spc="-50"/>
              <a:t>Cyber </a:t>
            </a:r>
            <a:r>
              <a:rPr dirty="0" sz="4550" spc="-10"/>
              <a:t>Resilience</a:t>
            </a:r>
            <a:endParaRPr sz="455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28625" y="3790721"/>
            <a:ext cx="869315" cy="35730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62352" y="4200296"/>
            <a:ext cx="1482432" cy="27810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67132" y="5438546"/>
            <a:ext cx="2555367" cy="357136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8620353" y="3709873"/>
            <a:ext cx="6908800" cy="2903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29"/>
              </a:lnSpc>
              <a:spcBef>
                <a:spcPts val="100"/>
              </a:spcBef>
            </a:pP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Lucida Sans Unicode"/>
                <a:cs typeface="Lucida Sans Unicode"/>
              </a:rPr>
              <a:t>today's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Lucida Sans Unicode"/>
                <a:cs typeface="Lucida Sans Unicode"/>
              </a:rPr>
              <a:t>digital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landscape,</a:t>
            </a:r>
            <a:endParaRPr sz="2700">
              <a:latin typeface="Lucida Sans Unicode"/>
              <a:cs typeface="Lucida Sans Unicode"/>
            </a:endParaRPr>
          </a:p>
          <a:p>
            <a:pPr marL="12700" marR="15875" indent="1604645">
              <a:lnSpc>
                <a:spcPts val="3229"/>
              </a:lnSpc>
              <a:spcBef>
                <a:spcPts val="105"/>
              </a:spcBef>
            </a:pPr>
            <a:r>
              <a:rPr dirty="0" sz="2700" spc="-105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7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crucial</a:t>
            </a:r>
            <a:r>
              <a:rPr dirty="0" sz="27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7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Lucida Sans Unicode"/>
                <a:cs typeface="Lucida Sans Unicode"/>
              </a:rPr>
              <a:t>organizations.</a:t>
            </a:r>
            <a:r>
              <a:rPr dirty="0" sz="27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It </a:t>
            </a:r>
            <a:r>
              <a:rPr dirty="0" sz="2700" spc="-60">
                <a:solidFill>
                  <a:srgbClr val="FFFFFF"/>
                </a:solidFill>
                <a:latin typeface="Lucida Sans Unicode"/>
                <a:cs typeface="Lucida Sans Unicode"/>
              </a:rPr>
              <a:t>involves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Lucida Sans Unicode"/>
                <a:cs typeface="Lucida Sans Unicode"/>
              </a:rPr>
              <a:t>not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only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protecting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against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attacks </a:t>
            </a:r>
            <a:r>
              <a:rPr dirty="0" sz="2700" spc="-45">
                <a:solidFill>
                  <a:srgbClr val="FFFFFF"/>
                </a:solidFill>
                <a:latin typeface="Lucida Sans Unicode"/>
                <a:cs typeface="Lucida Sans Unicode"/>
              </a:rPr>
              <a:t>but</a:t>
            </a:r>
            <a:r>
              <a:rPr dirty="0" sz="27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Lucida Sans Unicode"/>
                <a:cs typeface="Lucida Sans Unicode"/>
              </a:rPr>
              <a:t>also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Lucida Sans Unicode"/>
                <a:cs typeface="Lucida Sans Unicode"/>
              </a:rPr>
              <a:t>ensuring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Lucida Sans Unicode"/>
                <a:cs typeface="Lucida Sans Unicode"/>
              </a:rPr>
              <a:t>rapid</a:t>
            </a:r>
            <a:r>
              <a:rPr dirty="0" sz="27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Lucida Sans Unicode"/>
                <a:cs typeface="Lucida Sans Unicode"/>
              </a:rPr>
              <a:t>recovery.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endParaRPr sz="2700">
              <a:latin typeface="Lucida Sans Unicode"/>
              <a:cs typeface="Lucida Sans Unicode"/>
            </a:endParaRPr>
          </a:p>
          <a:p>
            <a:pPr algn="just" marL="12700" marR="5080">
              <a:lnSpc>
                <a:spcPts val="3229"/>
              </a:lnSpc>
              <a:spcBef>
                <a:spcPts val="45"/>
              </a:spcBef>
              <a:tabLst>
                <a:tab pos="6802755" algn="l"/>
              </a:tabLst>
            </a:pPr>
            <a:r>
              <a:rPr dirty="0" sz="2700" spc="-45">
                <a:solidFill>
                  <a:srgbClr val="FFFFFF"/>
                </a:solidFill>
                <a:latin typeface="Lucida Sans Unicode"/>
                <a:cs typeface="Lucida Sans Unicode"/>
              </a:rPr>
              <a:t>presentation</a:t>
            </a:r>
            <a:r>
              <a:rPr dirty="0" sz="27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Lucida Sans Unicode"/>
                <a:cs typeface="Lucida Sans Unicode"/>
              </a:rPr>
              <a:t>will</a:t>
            </a:r>
            <a:r>
              <a:rPr dirty="0" sz="27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focus</a:t>
            </a:r>
            <a:r>
              <a:rPr dirty="0" sz="27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, </a:t>
            </a:r>
            <a:r>
              <a:rPr dirty="0" sz="2700" spc="-30">
                <a:solidFill>
                  <a:srgbClr val="FFFFFF"/>
                </a:solidFill>
                <a:latin typeface="Lucida Sans Unicode"/>
                <a:cs typeface="Lucida Sans Unicode"/>
              </a:rPr>
              <a:t>their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Lucida Sans Unicode"/>
                <a:cs typeface="Lucida Sans Unicode"/>
              </a:rPr>
              <a:t>recognition,</a:t>
            </a:r>
            <a:r>
              <a:rPr dirty="0" sz="27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7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30">
                <a:solidFill>
                  <a:srgbClr val="FFFFFF"/>
                </a:solidFill>
                <a:latin typeface="Lucida Sans Unicode"/>
                <a:cs typeface="Lucida Sans Unicode"/>
              </a:rPr>
              <a:t>preventive</a:t>
            </a:r>
            <a:r>
              <a:rPr dirty="0" sz="27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measures </a:t>
            </a:r>
            <a:r>
              <a:rPr dirty="0" sz="2700" spc="-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7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enhance</a:t>
            </a:r>
            <a:r>
              <a:rPr dirty="0" sz="27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Lucida Sans Unicode"/>
                <a:cs typeface="Lucida Sans Unicode"/>
              </a:rPr>
              <a:t>overall</a:t>
            </a:r>
            <a:r>
              <a:rPr dirty="0" sz="27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Lucida Sans Unicode"/>
                <a:cs typeface="Lucida Sans Unicode"/>
              </a:rPr>
              <a:t>cyber</a:t>
            </a:r>
            <a:r>
              <a:rPr dirty="0" sz="27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resilience.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8636127" y="3306724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0781" y="0"/>
            <a:ext cx="5647690" cy="5734685"/>
            <a:chOff x="12640781" y="0"/>
            <a:chExt cx="5647690" cy="5734685"/>
          </a:xfrm>
        </p:grpSpPr>
        <p:sp>
          <p:nvSpPr>
            <p:cNvPr id="3" name="object 3" descr=""/>
            <p:cNvSpPr/>
            <p:nvPr/>
          </p:nvSpPr>
          <p:spPr>
            <a:xfrm>
              <a:off x="16373092" y="2795258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3" y="2225891"/>
                  </a:lnTo>
                  <a:lnTo>
                    <a:pt x="1914943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75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1605463" y="815686"/>
            <a:ext cx="6682740" cy="8823325"/>
            <a:chOff x="11605463" y="815686"/>
            <a:chExt cx="6682740" cy="8823325"/>
          </a:xfrm>
        </p:grpSpPr>
        <p:sp>
          <p:nvSpPr>
            <p:cNvPr id="7" name="object 7" descr=""/>
            <p:cNvSpPr/>
            <p:nvPr/>
          </p:nvSpPr>
          <p:spPr>
            <a:xfrm>
              <a:off x="15857473" y="815686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500" y="0"/>
                  </a:moveTo>
                  <a:lnTo>
                    <a:pt x="0" y="2430434"/>
                  </a:lnTo>
                  <a:lnTo>
                    <a:pt x="194817" y="2622661"/>
                  </a:lnTo>
                  <a:lnTo>
                    <a:pt x="2430500" y="386907"/>
                  </a:lnTo>
                  <a:lnTo>
                    <a:pt x="243050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80975" y="985863"/>
            <a:ext cx="4182110" cy="1764664"/>
          </a:xfrm>
          <a:prstGeom prst="rect"/>
        </p:spPr>
        <p:txBody>
          <a:bodyPr wrap="square" lIns="0" tIns="170180" rIns="0" bIns="0" rtlCol="0" vert="horz">
            <a:spAutoFit/>
          </a:bodyPr>
          <a:lstStyle/>
          <a:p>
            <a:pPr marL="12700" marR="5080" indent="976630">
              <a:lnSpc>
                <a:spcPts val="6230"/>
              </a:lnSpc>
              <a:spcBef>
                <a:spcPts val="1340"/>
              </a:spcBef>
            </a:pPr>
            <a:r>
              <a:rPr dirty="0" sz="6200" spc="-75"/>
              <a:t>What</a:t>
            </a:r>
            <a:r>
              <a:rPr dirty="0" sz="6200" spc="-455"/>
              <a:t> </a:t>
            </a:r>
            <a:r>
              <a:rPr dirty="0" sz="6200" spc="-355"/>
              <a:t>is </a:t>
            </a:r>
            <a:r>
              <a:rPr dirty="0" sz="6200" spc="-140"/>
              <a:t>Phishing?</a:t>
            </a:r>
            <a:endParaRPr sz="6200"/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7000" y="3683596"/>
            <a:ext cx="1481950" cy="39682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47827" y="6436105"/>
            <a:ext cx="1118819" cy="299707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4209211" y="3595192"/>
            <a:ext cx="6144895" cy="414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2457450">
              <a:lnSpc>
                <a:spcPct val="100000"/>
              </a:lnSpc>
              <a:spcBef>
                <a:spcPts val="100"/>
              </a:spcBef>
              <a:tabLst>
                <a:tab pos="3729354" algn="l"/>
              </a:tabLst>
            </a:pPr>
            <a:r>
              <a:rPr dirty="0" sz="3000" spc="-114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40">
                <a:solidFill>
                  <a:srgbClr val="FFFFFF"/>
                </a:solidFill>
                <a:latin typeface="Lucida Sans Unicode"/>
                <a:cs typeface="Lucida Sans Unicode"/>
              </a:rPr>
              <a:t>cyber</a:t>
            </a:r>
            <a:r>
              <a:rPr dirty="0" sz="30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75">
                <a:solidFill>
                  <a:srgbClr val="FFFFFF"/>
                </a:solidFill>
                <a:latin typeface="Lucida Sans Unicode"/>
                <a:cs typeface="Lucida Sans Unicode"/>
              </a:rPr>
              <a:t>attack</a:t>
            </a:r>
            <a:r>
              <a:rPr dirty="0" sz="30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Lucida Sans Unicode"/>
                <a:cs typeface="Lucida Sans Unicode"/>
              </a:rPr>
              <a:t>that </a:t>
            </a:r>
            <a:r>
              <a:rPr dirty="0" sz="3000" spc="-45">
                <a:solidFill>
                  <a:srgbClr val="FFFFFF"/>
                </a:solidFill>
                <a:latin typeface="Lucida Sans Unicode"/>
                <a:cs typeface="Lucida Sans Unicode"/>
              </a:rPr>
              <a:t>attempts</a:t>
            </a:r>
            <a:r>
              <a:rPr dirty="0" sz="30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65">
                <a:solidFill>
                  <a:srgbClr val="FFFFFF"/>
                </a:solidFill>
                <a:latin typeface="Lucida Sans Unicode"/>
                <a:cs typeface="Lucida Sans Unicode"/>
              </a:rPr>
              <a:t>steal</a:t>
            </a:r>
            <a:r>
              <a:rPr dirty="0" sz="30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sensitive </a:t>
            </a:r>
            <a:r>
              <a:rPr dirty="0" sz="3000" spc="-55">
                <a:solidFill>
                  <a:srgbClr val="FFFFFF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30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5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60">
                <a:solidFill>
                  <a:srgbClr val="FFFFFF"/>
                </a:solidFill>
                <a:latin typeface="Lucida Sans Unicode"/>
                <a:cs typeface="Lucida Sans Unicode"/>
              </a:rPr>
              <a:t>masquerading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45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3000" spc="-40">
                <a:solidFill>
                  <a:srgbClr val="FFFFFF"/>
                </a:solidFill>
                <a:latin typeface="Lucida Sans Unicode"/>
                <a:cs typeface="Lucida Sans Unicode"/>
              </a:rPr>
              <a:t>trustworthy</a:t>
            </a:r>
            <a:r>
              <a:rPr dirty="0" sz="30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80">
                <a:solidFill>
                  <a:srgbClr val="FFFFFF"/>
                </a:solidFill>
                <a:latin typeface="Lucida Sans Unicode"/>
                <a:cs typeface="Lucida Sans Unicode"/>
              </a:rPr>
              <a:t>entity.</a:t>
            </a:r>
            <a:r>
              <a:rPr dirty="0" sz="30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85">
                <a:solidFill>
                  <a:srgbClr val="FFFFFF"/>
                </a:solidFill>
                <a:latin typeface="Lucida Sans Unicode"/>
                <a:cs typeface="Lucida Sans Unicode"/>
              </a:rPr>
              <a:t>Attackers</a:t>
            </a:r>
            <a:r>
              <a:rPr dirty="0" sz="30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often </a:t>
            </a:r>
            <a:r>
              <a:rPr dirty="0" sz="3000" spc="-45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65">
                <a:solidFill>
                  <a:srgbClr val="FFFFFF"/>
                </a:solidFill>
                <a:latin typeface="Lucida Sans Unicode"/>
                <a:cs typeface="Lucida Sans Unicode"/>
              </a:rPr>
              <a:t>emails</a:t>
            </a:r>
            <a:r>
              <a:rPr dirty="0" sz="30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30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85">
                <a:solidFill>
                  <a:srgbClr val="FFFFFF"/>
                </a:solidFill>
                <a:latin typeface="Lucida Sans Unicode"/>
                <a:cs typeface="Lucida Sans Unicode"/>
              </a:rPr>
              <a:t>messages</a:t>
            </a:r>
            <a:r>
              <a:rPr dirty="0" sz="30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0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Lucida Sans Unicode"/>
                <a:cs typeface="Lucida Sans Unicode"/>
              </a:rPr>
              <a:t>deceive </a:t>
            </a:r>
            <a:r>
              <a:rPr dirty="0" sz="3000" spc="-105">
                <a:solidFill>
                  <a:srgbClr val="FFFFFF"/>
                </a:solidFill>
                <a:latin typeface="Lucida Sans Unicode"/>
                <a:cs typeface="Lucida Sans Unicode"/>
              </a:rPr>
              <a:t>victims,</a:t>
            </a:r>
            <a:r>
              <a:rPr dirty="0" sz="30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10">
                <a:solidFill>
                  <a:srgbClr val="FFFFFF"/>
                </a:solidFill>
                <a:latin typeface="Lucida Sans Unicode"/>
                <a:cs typeface="Lucida Sans Unicode"/>
              </a:rPr>
              <a:t>making</a:t>
            </a:r>
            <a:r>
              <a:rPr dirty="0" sz="30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9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30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65">
                <a:solidFill>
                  <a:srgbClr val="FFFFFF"/>
                </a:solidFill>
                <a:latin typeface="Lucida Sans Unicode"/>
                <a:cs typeface="Lucida Sans Unicode"/>
              </a:rPr>
              <a:t>essential</a:t>
            </a:r>
            <a:r>
              <a:rPr dirty="0" sz="30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3000" spc="-100">
                <a:solidFill>
                  <a:srgbClr val="FFFFFF"/>
                </a:solidFill>
                <a:latin typeface="Lucida Sans Unicode"/>
                <a:cs typeface="Lucida Sans Unicode"/>
              </a:rPr>
              <a:t>recognize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000" spc="-50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dirty="0" sz="30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85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30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these </a:t>
            </a:r>
            <a:r>
              <a:rPr dirty="0" sz="3000" spc="-75">
                <a:solidFill>
                  <a:srgbClr val="FFFFFF"/>
                </a:solidFill>
                <a:latin typeface="Lucida Sans Unicode"/>
                <a:cs typeface="Lucida Sans Unicode"/>
              </a:rPr>
              <a:t>scams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0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Lucida Sans Unicode"/>
                <a:cs typeface="Lucida Sans Unicode"/>
              </a:rPr>
              <a:t>protect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Lucida Sans Unicode"/>
                <a:cs typeface="Lucida Sans Unicode"/>
              </a:rPr>
              <a:t>personal</a:t>
            </a:r>
            <a:r>
              <a:rPr dirty="0" sz="30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endParaRPr sz="3000">
              <a:latin typeface="Lucida Sans Unicode"/>
              <a:cs typeface="Lucida Sans Unicode"/>
            </a:endParaRPr>
          </a:p>
          <a:p>
            <a:pPr algn="r" marR="11430">
              <a:lnSpc>
                <a:spcPct val="100000"/>
              </a:lnSpc>
            </a:pPr>
            <a:r>
              <a:rPr dirty="0" sz="3000" spc="-90">
                <a:solidFill>
                  <a:srgbClr val="FFFFFF"/>
                </a:solidFill>
                <a:latin typeface="Lucida Sans Unicode"/>
                <a:cs typeface="Lucida Sans Unicode"/>
              </a:rPr>
              <a:t>organizational</a:t>
            </a:r>
            <a:r>
              <a:rPr dirty="0" sz="30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data.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380505" y="3340811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0" y="686052"/>
            <a:ext cx="3863975" cy="9601835"/>
            <a:chOff x="0" y="686052"/>
            <a:chExt cx="3863975" cy="9601835"/>
          </a:xfrm>
        </p:grpSpPr>
        <p:sp>
          <p:nvSpPr>
            <p:cNvPr id="15" name="object 15" descr="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0" y="6216955"/>
              <a:ext cx="3863975" cy="4070985"/>
            </a:xfrm>
            <a:custGeom>
              <a:avLst/>
              <a:gdLst/>
              <a:ahLst/>
              <a:cxnLst/>
              <a:rect l="l" t="t" r="r" b="b"/>
              <a:pathLst>
                <a:path w="3863975" h="4070984">
                  <a:moveTo>
                    <a:pt x="639648" y="0"/>
                  </a:moveTo>
                  <a:lnTo>
                    <a:pt x="0" y="639648"/>
                  </a:lnTo>
                  <a:lnTo>
                    <a:pt x="0" y="4070806"/>
                  </a:lnTo>
                  <a:lnTo>
                    <a:pt x="3017266" y="4070806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2" y="0"/>
                </a:moveTo>
                <a:lnTo>
                  <a:pt x="19855" y="0"/>
                </a:lnTo>
                <a:lnTo>
                  <a:pt x="0" y="19855"/>
                </a:lnTo>
                <a:lnTo>
                  <a:pt x="0" y="1841660"/>
                </a:lnTo>
                <a:lnTo>
                  <a:pt x="827410" y="2669070"/>
                </a:lnTo>
                <a:lnTo>
                  <a:pt x="2565717" y="930757"/>
                </a:lnTo>
                <a:lnTo>
                  <a:pt x="163496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989096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1" y="0"/>
                  </a:moveTo>
                  <a:lnTo>
                    <a:pt x="0" y="3224214"/>
                  </a:lnTo>
                  <a:lnTo>
                    <a:pt x="698120" y="3922064"/>
                  </a:lnTo>
                  <a:lnTo>
                    <a:pt x="5750844" y="3922064"/>
                  </a:lnTo>
                  <a:lnTo>
                    <a:pt x="6448424" y="3224214"/>
                  </a:lnTo>
                  <a:lnTo>
                    <a:pt x="322546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2994927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9"/>
                  </a:lnTo>
                  <a:lnTo>
                    <a:pt x="0" y="5622931"/>
                  </a:lnTo>
                  <a:lnTo>
                    <a:pt x="825817" y="6448428"/>
                  </a:lnTo>
                  <a:lnTo>
                    <a:pt x="4050029" y="3225469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46" y="0"/>
              <a:ext cx="6372223" cy="604953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92544" rIns="0" bIns="0" rtlCol="0" vert="horz">
            <a:spAutoFit/>
          </a:bodyPr>
          <a:lstStyle/>
          <a:p>
            <a:pPr marL="3590290" marR="5080">
              <a:lnSpc>
                <a:spcPts val="4800"/>
              </a:lnSpc>
              <a:spcBef>
                <a:spcPts val="1060"/>
              </a:spcBef>
            </a:pPr>
            <a:r>
              <a:rPr dirty="0" sz="4800" spc="-105"/>
              <a:t>Recognizing</a:t>
            </a:r>
            <a:r>
              <a:rPr dirty="0" sz="4800" spc="-220"/>
              <a:t> </a:t>
            </a:r>
            <a:r>
              <a:rPr dirty="0" sz="4800" spc="-70"/>
              <a:t>Phishing </a:t>
            </a:r>
            <a:r>
              <a:rPr dirty="0" sz="4800" spc="-10"/>
              <a:t>Attempts</a:t>
            </a:r>
            <a:endParaRPr sz="480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0764" y="4246765"/>
            <a:ext cx="2300681" cy="348767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620353" y="3747973"/>
            <a:ext cx="6878955" cy="33134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  <a:tabLst>
                <a:tab pos="3961765" algn="l"/>
              </a:tabLst>
            </a:pPr>
            <a:r>
              <a:rPr dirty="0" sz="2700" spc="-1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60">
                <a:solidFill>
                  <a:srgbClr val="FFFFFF"/>
                </a:solidFill>
                <a:latin typeface="Lucida Sans Unicode"/>
                <a:cs typeface="Lucida Sans Unicode"/>
              </a:rPr>
              <a:t>effectively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60">
                <a:solidFill>
                  <a:srgbClr val="FFFFFF"/>
                </a:solidFill>
                <a:latin typeface="Lucida Sans Unicode"/>
                <a:cs typeface="Lucida Sans Unicode"/>
              </a:rPr>
              <a:t>combat</a:t>
            </a:r>
            <a:r>
              <a:rPr dirty="0" sz="27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Lucida Sans Unicode"/>
                <a:cs typeface="Lucida Sans Unicode"/>
              </a:rPr>
              <a:t>phishing,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it's</a:t>
            </a:r>
            <a:r>
              <a:rPr dirty="0" sz="27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vital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35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recognize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700" spc="-15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dirty="0" sz="27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Lucida Sans Unicode"/>
                <a:cs typeface="Lucida Sans Unicode"/>
              </a:rPr>
              <a:t>Look</a:t>
            </a:r>
            <a:r>
              <a:rPr dirty="0" sz="27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dirty="0" sz="2700" spc="-55">
                <a:solidFill>
                  <a:srgbClr val="FFFFFF"/>
                </a:solidFill>
                <a:latin typeface="Lucida Sans Unicode"/>
                <a:cs typeface="Lucida Sans Unicode"/>
              </a:rPr>
              <a:t>unexpected</a:t>
            </a:r>
            <a:r>
              <a:rPr dirty="0" sz="27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0">
                <a:solidFill>
                  <a:srgbClr val="FFFFFF"/>
                </a:solidFill>
                <a:latin typeface="Lucida Sans Unicode"/>
                <a:cs typeface="Lucida Sans Unicode"/>
              </a:rPr>
              <a:t>requests</a:t>
            </a:r>
            <a:r>
              <a:rPr dirty="0" sz="27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7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sensitive </a:t>
            </a:r>
            <a:r>
              <a:rPr dirty="0" sz="2700" spc="-60">
                <a:solidFill>
                  <a:srgbClr val="FFFFFF"/>
                </a:solidFill>
                <a:latin typeface="Lucida Sans Unicode"/>
                <a:cs typeface="Lucida Sans Unicode"/>
              </a:rPr>
              <a:t>information,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0">
                <a:solidFill>
                  <a:srgbClr val="FFFFFF"/>
                </a:solidFill>
                <a:latin typeface="Lucida Sans Unicode"/>
                <a:cs typeface="Lucida Sans Unicode"/>
              </a:rPr>
              <a:t>poor</a:t>
            </a:r>
            <a:r>
              <a:rPr dirty="0" sz="27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grammar,</a:t>
            </a:r>
            <a:r>
              <a:rPr dirty="0" sz="27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700" spc="-85">
                <a:solidFill>
                  <a:srgbClr val="FFFFFF"/>
                </a:solidFill>
                <a:latin typeface="Lucida Sans Unicode"/>
                <a:cs typeface="Lucida Sans Unicode"/>
              </a:rPr>
              <a:t>suspicious</a:t>
            </a:r>
            <a:r>
              <a:rPr dirty="0" sz="27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14">
                <a:solidFill>
                  <a:srgbClr val="FFFFFF"/>
                </a:solidFill>
                <a:latin typeface="Lucida Sans Unicode"/>
                <a:cs typeface="Lucida Sans Unicode"/>
              </a:rPr>
              <a:t>links. </a:t>
            </a:r>
            <a:r>
              <a:rPr dirty="0" sz="2700" spc="55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27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training</a:t>
            </a:r>
            <a:r>
              <a:rPr dirty="0" sz="27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Lucida Sans Unicode"/>
                <a:cs typeface="Lucida Sans Unicode"/>
              </a:rPr>
              <a:t>employees</a:t>
            </a:r>
            <a:r>
              <a:rPr dirty="0" sz="27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identify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these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red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20">
                <a:solidFill>
                  <a:srgbClr val="FFFFFF"/>
                </a:solidFill>
                <a:latin typeface="Lucida Sans Unicode"/>
                <a:cs typeface="Lucida Sans Unicode"/>
              </a:rPr>
              <a:t>flags,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Lucida Sans Unicode"/>
                <a:cs typeface="Lucida Sans Unicode"/>
              </a:rPr>
              <a:t>organizations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can </a:t>
            </a:r>
            <a:r>
              <a:rPr dirty="0" sz="2700" spc="-90">
                <a:solidFill>
                  <a:srgbClr val="FFFFFF"/>
                </a:solidFill>
                <a:latin typeface="Lucida Sans Unicode"/>
                <a:cs typeface="Lucida Sans Unicode"/>
              </a:rPr>
              <a:t>significantly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reduce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0">
                <a:solidFill>
                  <a:srgbClr val="FFFFFF"/>
                </a:solidFill>
                <a:latin typeface="Lucida Sans Unicode"/>
                <a:cs typeface="Lucida Sans Unicode"/>
              </a:rPr>
              <a:t>risk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Lucida Sans Unicode"/>
                <a:cs typeface="Lucida Sans Unicode"/>
              </a:rPr>
              <a:t>falling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victim </a:t>
            </a:r>
            <a:r>
              <a:rPr dirty="0" sz="2700" spc="-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such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attacks.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8636127" y="3344824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034896" y="1705547"/>
            <a:ext cx="3879850" cy="1534160"/>
          </a:xfrm>
          <a:prstGeom prst="rect"/>
        </p:spPr>
        <p:txBody>
          <a:bodyPr wrap="square" lIns="0" tIns="149860" rIns="0" bIns="0" rtlCol="0" vert="horz">
            <a:spAutoFit/>
          </a:bodyPr>
          <a:lstStyle/>
          <a:p>
            <a:pPr marL="444500" marR="5080" indent="-432434">
              <a:lnSpc>
                <a:spcPts val="5400"/>
              </a:lnSpc>
              <a:spcBef>
                <a:spcPts val="1180"/>
              </a:spcBef>
            </a:pPr>
            <a:r>
              <a:rPr dirty="0" sz="5400" spc="-265"/>
              <a:t>Preventive </a:t>
            </a:r>
            <a:r>
              <a:rPr dirty="0" sz="5400" spc="-275"/>
              <a:t>Measures</a:t>
            </a:r>
            <a:endParaRPr sz="5400"/>
          </a:p>
        </p:txBody>
      </p:sp>
      <p:grpSp>
        <p:nvGrpSpPr>
          <p:cNvPr id="8" name="object 8" descr=""/>
          <p:cNvGrpSpPr/>
          <p:nvPr/>
        </p:nvGrpSpPr>
        <p:grpSpPr>
          <a:xfrm>
            <a:off x="13561441" y="4194378"/>
            <a:ext cx="4243705" cy="2327275"/>
            <a:chOff x="13561441" y="4194378"/>
            <a:chExt cx="4243705" cy="232727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50416" y="4194378"/>
              <a:ext cx="3318129" cy="34842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61441" y="6241567"/>
              <a:ext cx="4243451" cy="279946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1891556" y="4105161"/>
            <a:ext cx="6033135" cy="37230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ts val="3229"/>
              </a:lnSpc>
              <a:spcBef>
                <a:spcPts val="100"/>
              </a:spcBef>
              <a:tabLst>
                <a:tab pos="5767070" algn="l"/>
              </a:tabLst>
            </a:pP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Implementing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700" spc="-6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endParaRPr sz="2700">
              <a:latin typeface="Lucida Sans Unicode"/>
              <a:cs typeface="Lucida Sans Unicode"/>
            </a:endParaRPr>
          </a:p>
          <a:p>
            <a:pPr algn="just" marL="1259840" marR="5080" indent="-617855">
              <a:lnSpc>
                <a:spcPts val="3229"/>
              </a:lnSpc>
              <a:spcBef>
                <a:spcPts val="105"/>
              </a:spcBef>
            </a:pPr>
            <a:r>
              <a:rPr dirty="0" sz="2700" spc="-85">
                <a:solidFill>
                  <a:srgbClr val="FFFFFF"/>
                </a:solidFill>
                <a:latin typeface="Lucida Sans Unicode"/>
                <a:cs typeface="Lucida Sans Unicode"/>
              </a:rPr>
              <a:t>key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7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Lucida Sans Unicode"/>
                <a:cs typeface="Lucida Sans Unicode"/>
              </a:rPr>
              <a:t>enhancing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Lucida Sans Unicode"/>
                <a:cs typeface="Lucida Sans Unicode"/>
              </a:rPr>
              <a:t>cyber</a:t>
            </a:r>
            <a:r>
              <a:rPr dirty="0" sz="27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Lucida Sans Unicode"/>
                <a:cs typeface="Lucida Sans Unicode"/>
              </a:rPr>
              <a:t>resilience. 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Lucida Sans Unicode"/>
                <a:cs typeface="Lucida Sans Unicode"/>
              </a:rPr>
              <a:t>includes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Lucida Sans Unicode"/>
                <a:cs typeface="Lucida Sans Unicode"/>
              </a:rPr>
              <a:t>regular</a:t>
            </a:r>
            <a:r>
              <a:rPr dirty="0" sz="27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training 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sessions</a:t>
            </a:r>
            <a:r>
              <a:rPr dirty="0" sz="27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Lucida Sans Unicode"/>
                <a:cs typeface="Lucida Sans Unicode"/>
              </a:rPr>
              <a:t>employees,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6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endParaRPr sz="2700">
              <a:latin typeface="Lucida Sans Unicode"/>
              <a:cs typeface="Lucida Sans Unicode"/>
            </a:endParaRPr>
          </a:p>
          <a:p>
            <a:pPr algn="r" marL="178435" marR="5715" indent="-150495">
              <a:lnSpc>
                <a:spcPts val="3229"/>
              </a:lnSpc>
              <a:spcBef>
                <a:spcPts val="60"/>
              </a:spcBef>
              <a:tabLst>
                <a:tab pos="5927090" algn="l"/>
              </a:tabLst>
            </a:pPr>
            <a:r>
              <a:rPr dirty="0" sz="2700" spc="-35">
                <a:solidFill>
                  <a:srgbClr val="FFFFFF"/>
                </a:solidFill>
                <a:latin typeface="Lucida Sans Unicode"/>
                <a:cs typeface="Lucida Sans Unicode"/>
              </a:rPr>
              <a:t>advanced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Lucida Sans Unicode"/>
                <a:cs typeface="Lucida Sans Unicode"/>
              </a:rPr>
              <a:t>email</a:t>
            </a:r>
            <a:r>
              <a:rPr dirty="0" sz="27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Lucida Sans Unicode"/>
                <a:cs typeface="Lucida Sans Unicode"/>
              </a:rPr>
              <a:t>filtering</a:t>
            </a:r>
            <a:r>
              <a:rPr dirty="0" sz="27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systems,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enabling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700" spc="-16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700">
              <a:latin typeface="Lucida Sans Unicode"/>
              <a:cs typeface="Lucida Sans Unicode"/>
            </a:endParaRPr>
          </a:p>
          <a:p>
            <a:pPr algn="r" marR="5080">
              <a:lnSpc>
                <a:spcPts val="3105"/>
              </a:lnSpc>
            </a:pP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These</a:t>
            </a:r>
            <a:r>
              <a:rPr dirty="0" sz="27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strategies</a:t>
            </a:r>
            <a:r>
              <a:rPr dirty="0" sz="27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collectively</a:t>
            </a:r>
            <a:r>
              <a:rPr dirty="0" sz="27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Lucida Sans Unicode"/>
                <a:cs typeface="Lucida Sans Unicode"/>
              </a:rPr>
              <a:t>help</a:t>
            </a:r>
            <a:r>
              <a:rPr dirty="0" sz="27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endParaRPr sz="2700">
              <a:latin typeface="Lucida Sans Unicode"/>
              <a:cs typeface="Lucida Sans Unicode"/>
            </a:endParaRPr>
          </a:p>
          <a:p>
            <a:pPr algn="r" marR="8255">
              <a:lnSpc>
                <a:spcPts val="3225"/>
              </a:lnSpc>
            </a:pPr>
            <a:r>
              <a:rPr dirty="0" sz="2700" spc="-65">
                <a:solidFill>
                  <a:srgbClr val="FFFFFF"/>
                </a:solidFill>
                <a:latin typeface="Lucida Sans Unicode"/>
                <a:cs typeface="Lucida Sans Unicode"/>
              </a:rPr>
              <a:t>creating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7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Lucida Sans Unicode"/>
                <a:cs typeface="Lucida Sans Unicode"/>
              </a:rPr>
              <a:t>robust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30">
                <a:solidFill>
                  <a:srgbClr val="FFFFFF"/>
                </a:solidFill>
                <a:latin typeface="Lucida Sans Unicode"/>
                <a:cs typeface="Lucida Sans Unicode"/>
              </a:rPr>
              <a:t>defense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against</a:t>
            </a:r>
            <a:endParaRPr sz="2700">
              <a:latin typeface="Lucida Sans Unicode"/>
              <a:cs typeface="Lucida Sans Unicode"/>
            </a:endParaRPr>
          </a:p>
          <a:p>
            <a:pPr algn="r" marR="6350">
              <a:lnSpc>
                <a:spcPts val="3235"/>
              </a:lnSpc>
            </a:pPr>
            <a:r>
              <a:rPr dirty="0" sz="2700" spc="-95">
                <a:solidFill>
                  <a:srgbClr val="FFFFFF"/>
                </a:solidFill>
                <a:latin typeface="Lucida Sans Unicode"/>
                <a:cs typeface="Lucida Sans Unicode"/>
              </a:rPr>
              <a:t>phishing</a:t>
            </a:r>
            <a:r>
              <a:rPr dirty="0" sz="27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attacks.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3956284" y="3841267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75" y="0"/>
                </a:moveTo>
                <a:lnTo>
                  <a:pt x="19842" y="0"/>
                </a:lnTo>
                <a:lnTo>
                  <a:pt x="0" y="19842"/>
                </a:lnTo>
                <a:lnTo>
                  <a:pt x="0" y="1841647"/>
                </a:lnTo>
                <a:lnTo>
                  <a:pt x="827410" y="2669057"/>
                </a:lnTo>
                <a:lnTo>
                  <a:pt x="2565717" y="930744"/>
                </a:lnTo>
                <a:lnTo>
                  <a:pt x="1634975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989096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1" y="0"/>
                  </a:moveTo>
                  <a:lnTo>
                    <a:pt x="0" y="3224214"/>
                  </a:lnTo>
                  <a:lnTo>
                    <a:pt x="698120" y="3922064"/>
                  </a:lnTo>
                  <a:lnTo>
                    <a:pt x="5750844" y="3922064"/>
                  </a:lnTo>
                  <a:lnTo>
                    <a:pt x="6448424" y="3224214"/>
                  </a:lnTo>
                  <a:lnTo>
                    <a:pt x="322546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2994927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9"/>
                  </a:lnTo>
                  <a:lnTo>
                    <a:pt x="0" y="5622931"/>
                  </a:lnTo>
                  <a:lnTo>
                    <a:pt x="825817" y="6448428"/>
                  </a:lnTo>
                  <a:lnTo>
                    <a:pt x="4050029" y="3225469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46" y="0"/>
              <a:ext cx="6372223" cy="604953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3339" rIns="0" bIns="0" rtlCol="0" vert="horz">
            <a:spAutoFit/>
          </a:bodyPr>
          <a:lstStyle/>
          <a:p>
            <a:pPr marL="3590290" marR="5080">
              <a:lnSpc>
                <a:spcPts val="6380"/>
              </a:lnSpc>
              <a:spcBef>
                <a:spcPts val="1370"/>
              </a:spcBef>
            </a:pPr>
            <a:r>
              <a:rPr dirty="0" spc="-130"/>
              <a:t>The</a:t>
            </a:r>
            <a:r>
              <a:rPr dirty="0" spc="-395"/>
              <a:t> </a:t>
            </a:r>
            <a:r>
              <a:rPr dirty="0" spc="-165"/>
              <a:t>Role</a:t>
            </a:r>
            <a:r>
              <a:rPr dirty="0" spc="-380"/>
              <a:t> </a:t>
            </a:r>
            <a:r>
              <a:rPr dirty="0" spc="-25"/>
              <a:t>of </a:t>
            </a:r>
            <a:r>
              <a:rPr dirty="0" spc="-145"/>
              <a:t>Technology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71760" y="5665304"/>
            <a:ext cx="2715615" cy="35914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37137" y="4428896"/>
            <a:ext cx="2309418" cy="278104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8620353" y="3938473"/>
            <a:ext cx="6842759" cy="29038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  <a:tabLst>
                <a:tab pos="4259580" algn="l"/>
                <a:tab pos="5316220" algn="l"/>
              </a:tabLst>
            </a:pPr>
            <a:r>
              <a:rPr dirty="0" sz="2700" spc="-90">
                <a:solidFill>
                  <a:srgbClr val="FFFFFF"/>
                </a:solidFill>
                <a:latin typeface="Lucida Sans Unicode"/>
                <a:cs typeface="Lucida Sans Unicode"/>
              </a:rPr>
              <a:t>Technology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plays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vital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35">
                <a:solidFill>
                  <a:srgbClr val="FFFFFF"/>
                </a:solidFill>
                <a:latin typeface="Lucida Sans Unicode"/>
                <a:cs typeface="Lucida Sans Unicode"/>
              </a:rPr>
              <a:t>role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combating </a:t>
            </a:r>
            <a:r>
              <a:rPr dirty="0" sz="2700" spc="-95">
                <a:solidFill>
                  <a:srgbClr val="FFFFFF"/>
                </a:solidFill>
                <a:latin typeface="Lucida Sans Unicode"/>
                <a:cs typeface="Lucida Sans Unicode"/>
              </a:rPr>
              <a:t>phishing.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Utilizing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dirty="0" sz="2700" spc="-45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27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Lucida Sans Unicode"/>
                <a:cs typeface="Lucida Sans Unicode"/>
              </a:rPr>
              <a:t>help </a:t>
            </a:r>
            <a:r>
              <a:rPr dirty="0" sz="2700" spc="-40">
                <a:solidFill>
                  <a:srgbClr val="FFFFFF"/>
                </a:solidFill>
                <a:latin typeface="Lucida Sans Unicode"/>
                <a:cs typeface="Lucida Sans Unicode"/>
              </a:rPr>
              <a:t>detect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7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Lucida Sans Unicode"/>
                <a:cs typeface="Lucida Sans Unicode"/>
              </a:rPr>
              <a:t>block</a:t>
            </a:r>
            <a:r>
              <a:rPr dirty="0" sz="27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Lucida Sans Unicode"/>
                <a:cs typeface="Lucida Sans Unicode"/>
              </a:rPr>
              <a:t>phishing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0">
                <a:solidFill>
                  <a:srgbClr val="FFFFFF"/>
                </a:solidFill>
                <a:latin typeface="Lucida Sans Unicode"/>
                <a:cs typeface="Lucida Sans Unicode"/>
              </a:rPr>
              <a:t>attempts</a:t>
            </a:r>
            <a:r>
              <a:rPr dirty="0" sz="27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7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Lucida Sans Unicode"/>
                <a:cs typeface="Lucida Sans Unicode"/>
              </a:rPr>
              <a:t>real- 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time.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Additionally,</a:t>
            </a:r>
            <a:r>
              <a:rPr dirty="0" sz="27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Lucida Sans Unicode"/>
                <a:cs typeface="Lucida Sans Unicode"/>
              </a:rPr>
              <a:t>organizations</a:t>
            </a:r>
            <a:r>
              <a:rPr dirty="0" sz="27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should </a:t>
            </a:r>
            <a:r>
              <a:rPr dirty="0" sz="2700" spc="-65">
                <a:solidFill>
                  <a:srgbClr val="FFFFFF"/>
                </a:solidFill>
                <a:latin typeface="Lucida Sans Unicode"/>
                <a:cs typeface="Lucida Sans Unicode"/>
              </a:rPr>
              <a:t>invest</a:t>
            </a:r>
            <a:r>
              <a:rPr dirty="0" sz="27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700" spc="-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7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Lucida Sans Unicode"/>
                <a:cs typeface="Lucida Sans Unicode"/>
              </a:rPr>
              <a:t>keep</a:t>
            </a:r>
            <a:endParaRPr sz="2700">
              <a:latin typeface="Lucida Sans Unicode"/>
              <a:cs typeface="Lucida Sans Unicode"/>
            </a:endParaRPr>
          </a:p>
          <a:p>
            <a:pPr marL="12700" marR="375920">
              <a:lnSpc>
                <a:spcPts val="3229"/>
              </a:lnSpc>
              <a:spcBef>
                <a:spcPts val="90"/>
              </a:spcBef>
            </a:pPr>
            <a:r>
              <a:rPr dirty="0" sz="2700" spc="-65">
                <a:solidFill>
                  <a:srgbClr val="FFFFFF"/>
                </a:solidFill>
                <a:latin typeface="Lucida Sans Unicode"/>
                <a:cs typeface="Lucida Sans Unicode"/>
              </a:rPr>
              <a:t>systems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30">
                <a:solidFill>
                  <a:srgbClr val="FFFFFF"/>
                </a:solidFill>
                <a:latin typeface="Lucida Sans Unicode"/>
                <a:cs typeface="Lucida Sans Unicode"/>
              </a:rPr>
              <a:t>updated</a:t>
            </a:r>
            <a:r>
              <a:rPr dirty="0" sz="27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minimize </a:t>
            </a:r>
            <a:r>
              <a:rPr dirty="0" sz="2700" spc="-55">
                <a:solidFill>
                  <a:srgbClr val="FFFFFF"/>
                </a:solidFill>
                <a:latin typeface="Lucida Sans Unicode"/>
                <a:cs typeface="Lucida Sans Unicode"/>
              </a:rPr>
              <a:t>vulnerabilities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Lucida Sans Unicode"/>
                <a:cs typeface="Lucida Sans Unicode"/>
              </a:rPr>
              <a:t>attackers</a:t>
            </a:r>
            <a:r>
              <a:rPr dirty="0" sz="27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60">
                <a:solidFill>
                  <a:srgbClr val="FFFFFF"/>
                </a:solidFill>
                <a:latin typeface="Lucida Sans Unicode"/>
                <a:cs typeface="Lucida Sans Unicode"/>
              </a:rPr>
              <a:t>exploit.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8636127" y="3535324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371782" y="0"/>
            <a:ext cx="3477260" cy="1929764"/>
            <a:chOff x="11371782" y="0"/>
            <a:chExt cx="3477260" cy="1929764"/>
          </a:xfrm>
        </p:grpSpPr>
        <p:sp>
          <p:nvSpPr>
            <p:cNvPr id="3" name="object 3" descr="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58" y="0"/>
                  </a:moveTo>
                  <a:lnTo>
                    <a:pt x="729141" y="0"/>
                  </a:lnTo>
                  <a:lnTo>
                    <a:pt x="0" y="729119"/>
                  </a:lnTo>
                  <a:lnTo>
                    <a:pt x="1203058" y="1929688"/>
                  </a:lnTo>
                  <a:lnTo>
                    <a:pt x="2941434" y="191376"/>
                  </a:lnTo>
                  <a:lnTo>
                    <a:pt x="2749658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1371782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5" y="0"/>
                  </a:lnTo>
                  <a:lnTo>
                    <a:pt x="0" y="191376"/>
                  </a:lnTo>
                  <a:lnTo>
                    <a:pt x="630288" y="824166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 descr="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5" y="0"/>
                  </a:moveTo>
                  <a:lnTo>
                    <a:pt x="1025754" y="0"/>
                  </a:lnTo>
                  <a:lnTo>
                    <a:pt x="0" y="1026668"/>
                  </a:lnTo>
                  <a:lnTo>
                    <a:pt x="192227" y="1218907"/>
                  </a:lnTo>
                  <a:lnTo>
                    <a:pt x="141222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881782" y="605561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8" y="6448424"/>
                  </a:lnTo>
                  <a:lnTo>
                    <a:pt x="4470196" y="3225469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13284325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7" y="0"/>
                </a:moveTo>
                <a:lnTo>
                  <a:pt x="2105121" y="0"/>
                </a:lnTo>
                <a:lnTo>
                  <a:pt x="0" y="2103513"/>
                </a:lnTo>
                <a:lnTo>
                  <a:pt x="3225418" y="5328983"/>
                </a:lnTo>
                <a:lnTo>
                  <a:pt x="5003672" y="3549370"/>
                </a:lnTo>
                <a:lnTo>
                  <a:pt x="5003672" y="658784"/>
                </a:lnTo>
                <a:lnTo>
                  <a:pt x="434487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66175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8" y="0"/>
                </a:moveTo>
                <a:lnTo>
                  <a:pt x="0" y="0"/>
                </a:lnTo>
                <a:lnTo>
                  <a:pt x="2167321" y="2166480"/>
                </a:lnTo>
                <a:lnTo>
                  <a:pt x="4334638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4230" y="4576698"/>
            <a:ext cx="3211982" cy="466471"/>
          </a:xfrm>
          <a:prstGeom prst="rect">
            <a:avLst/>
          </a:prstGeom>
        </p:spPr>
      </p:pic>
      <p:sp>
        <p:nvSpPr>
          <p:cNvPr id="12" name="object 1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5715">
              <a:lnSpc>
                <a:spcPct val="100699"/>
              </a:lnSpc>
              <a:spcBef>
                <a:spcPts val="95"/>
              </a:spcBef>
              <a:tabLst>
                <a:tab pos="5647690" algn="l"/>
              </a:tabLst>
            </a:pPr>
            <a:r>
              <a:rPr dirty="0" spc="-10"/>
              <a:t>Enhancing</a:t>
            </a:r>
            <a:r>
              <a:rPr dirty="0"/>
              <a:t>	</a:t>
            </a:r>
            <a:r>
              <a:rPr dirty="0" spc="-95"/>
              <a:t>against</a:t>
            </a:r>
            <a:r>
              <a:rPr dirty="0" spc="-150"/>
              <a:t> </a:t>
            </a:r>
            <a:r>
              <a:rPr dirty="0" spc="-10"/>
              <a:t>phishing </a:t>
            </a:r>
            <a:r>
              <a:rPr dirty="0" spc="-30"/>
              <a:t>requires</a:t>
            </a:r>
            <a:r>
              <a:rPr dirty="0" spc="-200"/>
              <a:t> </a:t>
            </a:r>
            <a:r>
              <a:rPr dirty="0"/>
              <a:t>a</a:t>
            </a:r>
            <a:r>
              <a:rPr dirty="0" spc="-195"/>
              <a:t> </a:t>
            </a:r>
            <a:r>
              <a:rPr dirty="0" spc="-60"/>
              <a:t>combination</a:t>
            </a:r>
            <a:r>
              <a:rPr dirty="0" spc="-204"/>
              <a:t> </a:t>
            </a:r>
            <a:r>
              <a:rPr dirty="0" spc="-75"/>
              <a:t>of</a:t>
            </a:r>
            <a:r>
              <a:rPr dirty="0" spc="-200"/>
              <a:t> </a:t>
            </a:r>
            <a:r>
              <a:rPr dirty="0" spc="-35"/>
              <a:t>awareness,</a:t>
            </a:r>
            <a:r>
              <a:rPr dirty="0" spc="-200"/>
              <a:t> </a:t>
            </a:r>
            <a:r>
              <a:rPr dirty="0" spc="-10"/>
              <a:t>training, </a:t>
            </a:r>
            <a:r>
              <a:rPr dirty="0"/>
              <a:t>and</a:t>
            </a:r>
            <a:r>
              <a:rPr dirty="0" spc="-185"/>
              <a:t> </a:t>
            </a:r>
            <a:r>
              <a:rPr dirty="0" spc="-95"/>
              <a:t>technology.</a:t>
            </a:r>
            <a:r>
              <a:rPr dirty="0" spc="-175"/>
              <a:t> </a:t>
            </a:r>
            <a:r>
              <a:rPr dirty="0" spc="90"/>
              <a:t>By</a:t>
            </a:r>
            <a:r>
              <a:rPr dirty="0" spc="-185"/>
              <a:t> </a:t>
            </a:r>
            <a:r>
              <a:rPr dirty="0" spc="-125"/>
              <a:t>recognizing</a:t>
            </a:r>
            <a:r>
              <a:rPr dirty="0" spc="-180"/>
              <a:t> </a:t>
            </a:r>
            <a:r>
              <a:rPr dirty="0" spc="-10"/>
              <a:t>phishing </a:t>
            </a:r>
            <a:r>
              <a:rPr dirty="0" spc="-35"/>
              <a:t>attempts</a:t>
            </a:r>
            <a:r>
              <a:rPr dirty="0" spc="-240"/>
              <a:t> </a:t>
            </a:r>
            <a:r>
              <a:rPr dirty="0"/>
              <a:t>and</a:t>
            </a:r>
            <a:r>
              <a:rPr dirty="0" spc="-229"/>
              <a:t> </a:t>
            </a:r>
            <a:r>
              <a:rPr dirty="0" spc="-65"/>
              <a:t>implementing</a:t>
            </a:r>
            <a:r>
              <a:rPr dirty="0" spc="-215"/>
              <a:t> </a:t>
            </a:r>
            <a:r>
              <a:rPr dirty="0" spc="-55"/>
              <a:t>effective</a:t>
            </a:r>
            <a:r>
              <a:rPr dirty="0" spc="-220"/>
              <a:t> </a:t>
            </a:r>
            <a:r>
              <a:rPr dirty="0" spc="-10"/>
              <a:t>preventive </a:t>
            </a:r>
            <a:r>
              <a:rPr dirty="0" spc="-45"/>
              <a:t>measures,</a:t>
            </a:r>
            <a:r>
              <a:rPr dirty="0" spc="-195"/>
              <a:t> </a:t>
            </a:r>
            <a:r>
              <a:rPr dirty="0" spc="-100"/>
              <a:t>organizations</a:t>
            </a:r>
            <a:r>
              <a:rPr dirty="0" spc="-190"/>
              <a:t> </a:t>
            </a:r>
            <a:r>
              <a:rPr dirty="0" spc="-20"/>
              <a:t>can</a:t>
            </a:r>
            <a:r>
              <a:rPr dirty="0" spc="-190"/>
              <a:t> </a:t>
            </a:r>
            <a:r>
              <a:rPr dirty="0" spc="-45"/>
              <a:t>protect</a:t>
            </a:r>
            <a:r>
              <a:rPr dirty="0" spc="-195"/>
              <a:t> </a:t>
            </a:r>
            <a:r>
              <a:rPr dirty="0" spc="-10"/>
              <a:t>themselves </a:t>
            </a:r>
            <a:r>
              <a:rPr dirty="0"/>
              <a:t>and</a:t>
            </a:r>
            <a:r>
              <a:rPr dirty="0" spc="-229"/>
              <a:t> </a:t>
            </a:r>
            <a:r>
              <a:rPr dirty="0" spc="-10"/>
              <a:t>ensure</a:t>
            </a:r>
            <a:r>
              <a:rPr dirty="0" spc="-210"/>
              <a:t> </a:t>
            </a:r>
            <a:r>
              <a:rPr dirty="0"/>
              <a:t>a</a:t>
            </a:r>
            <a:r>
              <a:rPr dirty="0" spc="-204"/>
              <a:t> </a:t>
            </a:r>
            <a:r>
              <a:rPr dirty="0" spc="-30"/>
              <a:t>safer</a:t>
            </a:r>
            <a:r>
              <a:rPr dirty="0" spc="-210"/>
              <a:t> </a:t>
            </a:r>
            <a:r>
              <a:rPr dirty="0" spc="-120"/>
              <a:t>digital</a:t>
            </a:r>
            <a:r>
              <a:rPr dirty="0" spc="-195"/>
              <a:t> </a:t>
            </a:r>
            <a:r>
              <a:rPr dirty="0" spc="-35"/>
              <a:t>environment</a:t>
            </a:r>
            <a:r>
              <a:rPr dirty="0" spc="-210"/>
              <a:t> </a:t>
            </a:r>
            <a:r>
              <a:rPr dirty="0" spc="-35"/>
              <a:t>for</a:t>
            </a:r>
            <a:r>
              <a:rPr dirty="0" spc="-210"/>
              <a:t> </a:t>
            </a:r>
            <a:r>
              <a:rPr dirty="0" spc="-20"/>
              <a:t>all.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037861" y="1989429"/>
            <a:ext cx="7524115" cy="1534160"/>
          </a:xfrm>
          <a:prstGeom prst="rect"/>
        </p:spPr>
        <p:txBody>
          <a:bodyPr wrap="square" lIns="0" tIns="149860" rIns="0" bIns="0" rtlCol="0" vert="horz">
            <a:spAutoFit/>
          </a:bodyPr>
          <a:lstStyle/>
          <a:p>
            <a:pPr marL="2070100" marR="5080" indent="-2058035">
              <a:lnSpc>
                <a:spcPts val="5400"/>
              </a:lnSpc>
              <a:spcBef>
                <a:spcPts val="1180"/>
              </a:spcBef>
            </a:pPr>
            <a:r>
              <a:rPr dirty="0" sz="5400" spc="-120"/>
              <a:t>Conclusion</a:t>
            </a:r>
            <a:r>
              <a:rPr dirty="0" sz="5400" spc="-315"/>
              <a:t> </a:t>
            </a:r>
            <a:r>
              <a:rPr dirty="0" sz="5400" spc="-100"/>
              <a:t>and</a:t>
            </a:r>
            <a:r>
              <a:rPr dirty="0" sz="5400" spc="-315"/>
              <a:t> </a:t>
            </a:r>
            <a:r>
              <a:rPr dirty="0" sz="5400" spc="-40"/>
              <a:t>Best </a:t>
            </a:r>
            <a:r>
              <a:rPr dirty="0" sz="5400" spc="-25"/>
              <a:t>Practices</a:t>
            </a:r>
            <a:endParaRPr sz="5400"/>
          </a:p>
        </p:txBody>
      </p:sp>
      <p:sp>
        <p:nvSpPr>
          <p:cNvPr id="14" name="object 14" descr=""/>
          <p:cNvSpPr/>
          <p:nvPr/>
        </p:nvSpPr>
        <p:spPr>
          <a:xfrm>
            <a:off x="7227099" y="4286986"/>
            <a:ext cx="3819525" cy="95250"/>
          </a:xfrm>
          <a:custGeom>
            <a:avLst/>
            <a:gdLst/>
            <a:ahLst/>
            <a:cxnLst/>
            <a:rect l="l" t="t" r="r" b="b"/>
            <a:pathLst>
              <a:path w="3819525" h="95250">
                <a:moveTo>
                  <a:pt x="3819525" y="0"/>
                </a:moveTo>
                <a:lnTo>
                  <a:pt x="0" y="0"/>
                </a:lnTo>
                <a:lnTo>
                  <a:pt x="0" y="95250"/>
                </a:lnTo>
                <a:lnTo>
                  <a:pt x="3819525" y="95250"/>
                </a:lnTo>
                <a:lnTo>
                  <a:pt x="38195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terms:created xsi:type="dcterms:W3CDTF">2025-02-01T11:53:35Z</dcterms:created>
  <dcterms:modified xsi:type="dcterms:W3CDTF">2025-02-01T11:53:35Z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2025-02-01T00:00:00Z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2025-02-01T00:00:00Z</vt:filetime>
  </property>
  <property fmtid="{D5CDD505-2E9C-101B-9397-08002B2CF9AE}" pid="5" name="Producer">
    <vt:lpwstr>GPL Ghostscript 10.04.0</vt:lpwstr>
  </property>
</Properties>
</file>